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ipsko" TargetMode="External"/><Relationship Id="rId2" Type="http://schemas.openxmlformats.org/officeDocument/2006/relationships/hyperlink" Target="http://cs.wikipedia.org/wiki/J._S._Ba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sf-9zK1yl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GRxofEmo3H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ivaldi.jpg" TargetMode="External"/><Relationship Id="rId2" Type="http://schemas.openxmlformats.org/officeDocument/2006/relationships/hyperlink" Target="https://en.wikipedia.org/wiki/Lord,_Have_Mercy_on_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Maler_der_Grabkammer_des_Nacht_00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611560" y="254167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Duchovní a světská hudba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Li21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22. 5.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2014, 7.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Určeno žákům 7. ročníku. Seznámení se s pojmy duchovní a světská hudba. Základní rozdíly. Poslech ukázek. Významní skladatelé. Jednoduché zopakování učiva.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763688" y="566124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 smtClean="0"/>
              <a:t>Duchovní hudba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Je součástí církevních obřadů.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Své náměty čerpá z oblasti víry a náboženství.</a:t>
            </a:r>
          </a:p>
          <a:p>
            <a:pPr indent="-342900">
              <a:buFont typeface="Wingdings" pitchFamily="2" charset="2"/>
              <a:buChar char="Ø"/>
            </a:pPr>
            <a:endParaRPr lang="cs-CZ" dirty="0" smtClean="0"/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Hudba je nejčastěji ztvárněná varhanami.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Velký význam má pěvecký sbor nebo sólisté.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Důležitou úlohu mají texty – jde o to oslovit posluchače i slovem, nejen hudbou!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Vznikala duchovní díla i pro koncertní sály, a dokonce i opery s duchovní tematikou.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>
                <a:hlinkClick r:id="rId2"/>
              </a:rPr>
              <a:t>J. S. Bach</a:t>
            </a:r>
            <a:r>
              <a:rPr lang="cs-CZ" dirty="0" smtClean="0"/>
              <a:t>, který byl ředitelem kůru v </a:t>
            </a:r>
            <a:r>
              <a:rPr lang="cs-CZ" dirty="0" smtClean="0">
                <a:hlinkClick r:id="rId3"/>
              </a:rPr>
              <a:t>Lipsku</a:t>
            </a:r>
            <a:r>
              <a:rPr lang="cs-CZ" dirty="0" smtClean="0"/>
              <a:t>, napal přes 500 duchovních kantát.</a:t>
            </a:r>
          </a:p>
          <a:p>
            <a:pPr marL="0" indent="0">
              <a:buNone/>
            </a:pPr>
            <a:endParaRPr lang="cs-CZ" dirty="0" smtClean="0"/>
          </a:p>
          <a:p>
            <a:pPr indent="-342900">
              <a:buFont typeface="Wingdings" pitchFamily="2" charset="2"/>
              <a:buChar char="Ø"/>
            </a:pPr>
            <a:endParaRPr lang="cs-CZ" dirty="0" smtClean="0"/>
          </a:p>
          <a:p>
            <a:pPr indent="-342900">
              <a:buFont typeface="Wingdings" pitchFamily="2" charset="2"/>
              <a:buChar char="Ø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40768"/>
            <a:ext cx="154905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/>
              <a:t>Duchovní hudba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Z historie známe i zlidovělé duchovní písně.</a:t>
            </a:r>
            <a:br>
              <a:rPr lang="cs-CZ" dirty="0" smtClean="0"/>
            </a:br>
            <a:r>
              <a:rPr lang="cs-CZ" dirty="0" smtClean="0"/>
              <a:t>Některé plnily v historii funkci jakési národní „hymny“.</a:t>
            </a:r>
          </a:p>
          <a:p>
            <a:pPr indent="-342900">
              <a:buFont typeface="Wingdings" pitchFamily="2" charset="2"/>
              <a:buChar char="Ø"/>
            </a:pPr>
            <a:endParaRPr lang="cs-CZ" dirty="0"/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Takovou je i český chorál </a:t>
            </a:r>
            <a:r>
              <a:rPr lang="cs-CZ" b="1" i="1" dirty="0" smtClean="0">
                <a:hlinkClick r:id="rId2"/>
              </a:rPr>
              <a:t>Hospodine, pomiluj </a:t>
            </a:r>
            <a:r>
              <a:rPr lang="cs-CZ" b="1" i="1" dirty="0" err="1" smtClean="0">
                <a:hlinkClick r:id="rId2"/>
              </a:rPr>
              <a:t>ny</a:t>
            </a:r>
            <a:r>
              <a:rPr lang="cs-CZ" b="1" i="1" dirty="0" smtClean="0">
                <a:hlinkClick r:id="rId2"/>
              </a:rPr>
              <a:t>!</a:t>
            </a:r>
            <a:r>
              <a:rPr lang="cs-CZ" b="1" i="1" dirty="0" smtClean="0"/>
              <a:t> ,</a:t>
            </a:r>
            <a:r>
              <a:rPr lang="cs-CZ" dirty="0"/>
              <a:t> </a:t>
            </a:r>
            <a:r>
              <a:rPr lang="cs-CZ" dirty="0" smtClean="0"/>
              <a:t>který si můžete poslechnout.</a:t>
            </a:r>
            <a:endParaRPr lang="cs-CZ" i="1" dirty="0" smtClean="0"/>
          </a:p>
          <a:p>
            <a:pPr marL="0" indent="0" algn="ctr">
              <a:buNone/>
            </a:pPr>
            <a:r>
              <a:rPr lang="cs-CZ" b="1" dirty="0"/>
              <a:t>Hospodine pomiluj </a:t>
            </a:r>
            <a:r>
              <a:rPr lang="cs-CZ" b="1" dirty="0" err="1" smtClean="0"/>
              <a:t>ny</a:t>
            </a: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Hospodine</a:t>
            </a:r>
            <a:r>
              <a:rPr lang="cs-CZ" dirty="0"/>
              <a:t>, pomiluj </a:t>
            </a:r>
            <a:r>
              <a:rPr lang="cs-CZ" dirty="0" err="1"/>
              <a:t>ny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Jezu </a:t>
            </a:r>
            <a:r>
              <a:rPr lang="cs-CZ" dirty="0"/>
              <a:t>Kriste, pomiluj </a:t>
            </a:r>
            <a:r>
              <a:rPr lang="cs-CZ" dirty="0" err="1"/>
              <a:t>ny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 </a:t>
            </a:r>
            <a:r>
              <a:rPr lang="cs-CZ" dirty="0"/>
              <a:t>Spase všeho míra,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spasiž</a:t>
            </a:r>
            <a:r>
              <a:rPr lang="cs-CZ" dirty="0" smtClean="0"/>
              <a:t> </a:t>
            </a:r>
            <a:r>
              <a:rPr lang="cs-CZ" dirty="0" err="1"/>
              <a:t>ny</a:t>
            </a:r>
            <a:r>
              <a:rPr lang="cs-CZ" dirty="0"/>
              <a:t>, i </a:t>
            </a:r>
            <a:r>
              <a:rPr lang="cs-CZ" dirty="0" err="1"/>
              <a:t>uslyšiž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Hospodine</a:t>
            </a:r>
            <a:r>
              <a:rPr lang="cs-CZ" dirty="0"/>
              <a:t>, hlasy </a:t>
            </a:r>
            <a:r>
              <a:rPr lang="cs-CZ" dirty="0" err="1" smtClean="0"/>
              <a:t>nášě</a:t>
            </a:r>
            <a:r>
              <a:rPr lang="cs-CZ" dirty="0" smtClean="0"/>
              <a:t>; </a:t>
            </a:r>
            <a:br>
              <a:rPr lang="cs-CZ" dirty="0" smtClean="0"/>
            </a:br>
            <a:r>
              <a:rPr lang="cs-CZ" dirty="0" err="1" smtClean="0"/>
              <a:t>daj</a:t>
            </a:r>
            <a:r>
              <a:rPr lang="cs-CZ" dirty="0" smtClean="0"/>
              <a:t> </a:t>
            </a:r>
            <a:r>
              <a:rPr lang="cs-CZ" dirty="0"/>
              <a:t>nám </a:t>
            </a:r>
            <a:r>
              <a:rPr lang="cs-CZ" dirty="0" err="1"/>
              <a:t>všém</a:t>
            </a:r>
            <a:r>
              <a:rPr lang="cs-CZ" dirty="0"/>
              <a:t>, Hospodine,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žizň</a:t>
            </a:r>
            <a:r>
              <a:rPr lang="cs-CZ" dirty="0" smtClean="0"/>
              <a:t> </a:t>
            </a:r>
            <a:r>
              <a:rPr lang="cs-CZ" dirty="0"/>
              <a:t>a mír v </a:t>
            </a:r>
            <a:r>
              <a:rPr lang="cs-CZ" dirty="0" smtClean="0"/>
              <a:t>zemi; </a:t>
            </a:r>
            <a:br>
              <a:rPr lang="cs-CZ" dirty="0" smtClean="0"/>
            </a:br>
            <a:r>
              <a:rPr lang="cs-CZ" dirty="0" err="1" smtClean="0"/>
              <a:t>žizň</a:t>
            </a:r>
            <a:r>
              <a:rPr lang="cs-CZ" dirty="0" smtClean="0"/>
              <a:t> </a:t>
            </a:r>
            <a:r>
              <a:rPr lang="cs-CZ" dirty="0"/>
              <a:t>a mír v zemi.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Krleš</a:t>
            </a:r>
            <a:r>
              <a:rPr lang="cs-CZ" dirty="0"/>
              <a:t>, </a:t>
            </a:r>
            <a:r>
              <a:rPr lang="cs-CZ" dirty="0" err="1"/>
              <a:t>Krleš</a:t>
            </a:r>
            <a:r>
              <a:rPr lang="cs-CZ" dirty="0"/>
              <a:t>, </a:t>
            </a:r>
            <a:r>
              <a:rPr lang="cs-CZ" dirty="0" err="1"/>
              <a:t>Krleš</a:t>
            </a:r>
            <a:r>
              <a:rPr lang="cs-CZ" dirty="0"/>
              <a:t> !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26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smtClean="0"/>
              <a:t>Světská hudba</a:t>
            </a:r>
            <a:endParaRPr lang="cs-CZ" sz="3000" b="1" dirty="0" smtClean="0"/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Tato hudba má tisícileté tradice.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Představuje tvorbu, která nečerpá své náměty z víry a z náboženství a není pro jejich oslavu ani určena.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Obsahuje skladby psané a hrané nejprve pro potěšení panovníků a vlivných osob ve společnosti.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Tato hudba vznikala ve starém Egyptě.</a:t>
            </a:r>
          </a:p>
          <a:p>
            <a:pPr indent="-342900"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56992"/>
            <a:ext cx="2953061" cy="319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b="1" dirty="0" smtClean="0"/>
              <a:t>Světská hudba</a:t>
            </a:r>
            <a:endParaRPr lang="cs-CZ" sz="3000" b="1" dirty="0"/>
          </a:p>
          <a:p>
            <a:pPr marL="0" indent="0">
              <a:buNone/>
            </a:pPr>
            <a:r>
              <a:rPr lang="cs-CZ" sz="3000" i="1" dirty="0" smtClean="0"/>
              <a:t>Patří sem…</a:t>
            </a:r>
            <a:endParaRPr lang="cs-CZ" i="1" dirty="0" smtClean="0"/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lidová tvorba,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většina koncertních děl,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oper,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baletů,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komorních skladeb,</a:t>
            </a:r>
          </a:p>
          <a:p>
            <a:pPr indent="-342900">
              <a:buFont typeface="Wingdings" pitchFamily="2" charset="2"/>
              <a:buChar char="Ø"/>
            </a:pPr>
            <a:r>
              <a:rPr lang="cs-CZ" dirty="0" smtClean="0"/>
              <a:t>veškerá populární hudba.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Poslechněte si ukázku Antonia </a:t>
            </a:r>
            <a:r>
              <a:rPr lang="cs-CZ" dirty="0" err="1" smtClean="0"/>
              <a:t>Vivaldiho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Čtvero ročních dob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Je tedy zjevné, že v současné době je hlavní proud hudební tvorby zaměřen spíše na světskou hudbu…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68760"/>
            <a:ext cx="205099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i="1" dirty="0" smtClean="0"/>
              <a:t>Odpovězte na otázky…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Duchovní hudba čerpá své náměty odkud?</a:t>
            </a:r>
          </a:p>
          <a:p>
            <a:pPr marL="0" indent="0">
              <a:buNone/>
            </a:pPr>
            <a:r>
              <a:rPr lang="cs-CZ" dirty="0" smtClean="0"/>
              <a:t>Odpověď: Z oblasti víry a náboženství.</a:t>
            </a:r>
          </a:p>
          <a:p>
            <a:pPr marL="0" indent="0">
              <a:buNone/>
            </a:pPr>
            <a:r>
              <a:rPr lang="cs-CZ" dirty="0" smtClean="0"/>
              <a:t>2. V minulosti byl v kostelích upřednostňován jeden nástroj.</a:t>
            </a:r>
            <a:br>
              <a:rPr lang="cs-CZ" dirty="0" smtClean="0"/>
            </a:br>
            <a:r>
              <a:rPr lang="cs-CZ" dirty="0" smtClean="0"/>
              <a:t>Jak se jmenoval?</a:t>
            </a:r>
          </a:p>
          <a:p>
            <a:pPr marL="0" indent="0">
              <a:buNone/>
            </a:pPr>
            <a:r>
              <a:rPr lang="cs-CZ" dirty="0" smtClean="0"/>
              <a:t>Odpověď: Varhany.</a:t>
            </a:r>
          </a:p>
          <a:p>
            <a:pPr marL="0" indent="0">
              <a:buNone/>
            </a:pPr>
            <a:r>
              <a:rPr lang="cs-CZ" dirty="0" smtClean="0"/>
              <a:t>3. Jak se jmenuje český chorál, který měl funkci jakési „hymny“?</a:t>
            </a:r>
          </a:p>
          <a:p>
            <a:pPr marL="0" indent="0">
              <a:buNone/>
            </a:pPr>
            <a:r>
              <a:rPr lang="cs-CZ" dirty="0" smtClean="0"/>
              <a:t>Odpověď: Hospodine, pomiluj </a:t>
            </a:r>
            <a:r>
              <a:rPr lang="cs-CZ" dirty="0" err="1" smtClean="0"/>
              <a:t>ny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dirty="0" smtClean="0"/>
              <a:t>4. Jak se jmenoval německý skladatel, který napsal přes 500 duchovních kantát?</a:t>
            </a:r>
          </a:p>
          <a:p>
            <a:pPr marL="0" indent="0">
              <a:buNone/>
            </a:pPr>
            <a:r>
              <a:rPr lang="cs-CZ" dirty="0" smtClean="0"/>
              <a:t>Odpověď: Johann Sebastian Bach.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965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Adobe Garamond Pro" pitchFamily="18" charset="-18"/>
              </a:rPr>
              <a:t>Duchovní a světská hudba</a:t>
            </a:r>
            <a:endParaRPr lang="cs-CZ" sz="2000" b="1" i="1" dirty="0">
              <a:latin typeface="Adobe Garamond Pro" pitchFamily="18" charset="-18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i="1" dirty="0" smtClean="0"/>
              <a:t>Odpovězte na otázky…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5. Světská hudba obsahuje skladby, které byly určeny</a:t>
            </a:r>
            <a:br>
              <a:rPr lang="cs-CZ" dirty="0" smtClean="0"/>
            </a:br>
            <a:r>
              <a:rPr lang="cs-CZ" dirty="0" smtClean="0"/>
              <a:t>pro potěšení koho?</a:t>
            </a:r>
          </a:p>
          <a:p>
            <a:pPr marL="0" indent="0">
              <a:buNone/>
            </a:pPr>
            <a:r>
              <a:rPr lang="cs-CZ" dirty="0" smtClean="0"/>
              <a:t>Odpověď: Pro potěšení panovníků a vlivných osob.</a:t>
            </a:r>
          </a:p>
          <a:p>
            <a:pPr marL="0" indent="0">
              <a:buNone/>
            </a:pPr>
            <a:r>
              <a:rPr lang="cs-CZ" dirty="0" smtClean="0"/>
              <a:t>6. Máme potvrzeno, že tato hudba vznikala již ve starém…. .</a:t>
            </a:r>
          </a:p>
          <a:p>
            <a:pPr marL="0" indent="0">
              <a:buNone/>
            </a:pPr>
            <a:r>
              <a:rPr lang="cs-CZ" dirty="0" smtClean="0"/>
              <a:t>Odpověď: Ve starém Egyptě.</a:t>
            </a:r>
          </a:p>
          <a:p>
            <a:pPr marL="0" indent="0">
              <a:buNone/>
            </a:pPr>
            <a:r>
              <a:rPr lang="cs-CZ" dirty="0" smtClean="0"/>
              <a:t>7. Co patří do světské hudby (tvorby)?</a:t>
            </a:r>
          </a:p>
          <a:p>
            <a:pPr marL="0" indent="0">
              <a:buNone/>
            </a:pPr>
            <a:r>
              <a:rPr lang="cs-CZ" dirty="0" smtClean="0"/>
              <a:t>Odpověď: Lidová tvorba, většina koncertních děl, oper, baletů, komorních skladeb, veškerá populární hudba.</a:t>
            </a:r>
          </a:p>
        </p:txBody>
      </p:sp>
    </p:spTree>
    <p:extLst>
      <p:ext uri="{BB962C8B-B14F-4D97-AF65-F5344CB8AC3E}">
        <p14:creationId xmlns:p14="http://schemas.microsoft.com/office/powerpoint/2010/main" val="15141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4320480"/>
          </a:xfrm>
        </p:spPr>
        <p:txBody>
          <a:bodyPr>
            <a:normAutofit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7. </a:t>
            </a:r>
            <a:r>
              <a:rPr lang="cs-CZ" sz="1600" i="1" dirty="0"/>
              <a:t>ročník základní školy</a:t>
            </a:r>
            <a:r>
              <a:rPr lang="cs-CZ" sz="1600" dirty="0"/>
              <a:t>. </a:t>
            </a:r>
            <a:r>
              <a:rPr lang="cs-CZ" sz="1600" dirty="0" smtClean="0"/>
              <a:t>2. </a:t>
            </a:r>
            <a:r>
              <a:rPr lang="cs-CZ" sz="1600" dirty="0"/>
              <a:t>vyd. Praha: SPN - pedagogické nakladatelství, </a:t>
            </a:r>
            <a:r>
              <a:rPr lang="cs-CZ" sz="1600" dirty="0" smtClean="0"/>
              <a:t>2005, 152 </a:t>
            </a:r>
            <a:r>
              <a:rPr lang="cs-CZ" sz="1600" dirty="0"/>
              <a:t>s. ISBN </a:t>
            </a:r>
            <a:r>
              <a:rPr lang="cs-CZ" sz="1600" dirty="0" smtClean="0"/>
              <a:t>80-7235-297-0</a:t>
            </a:r>
            <a:r>
              <a:rPr lang="cs-CZ" sz="1600" dirty="0" smtClean="0"/>
              <a:t>.</a:t>
            </a:r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2"/>
              </a:rPr>
              <a:t>https://en.wikipedia.org/wiki/Lord,_</a:t>
            </a:r>
            <a:r>
              <a:rPr lang="cs-CZ" sz="1600" dirty="0" err="1" smtClean="0">
                <a:hlinkClick r:id="rId2"/>
              </a:rPr>
              <a:t>Have_Mercy_on_Us</a:t>
            </a:r>
            <a:r>
              <a:rPr lang="cs-CZ" sz="1600" dirty="0" smtClean="0"/>
              <a:t>; 20. 5. 2014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Vivaldi</a:t>
            </a:r>
            <a:r>
              <a:rPr lang="cs-CZ" sz="1600" dirty="0"/>
              <a:t>“ od </a:t>
            </a:r>
            <a:r>
              <a:rPr lang="cs-CZ" sz="1600" dirty="0" err="1"/>
              <a:t>François</a:t>
            </a:r>
            <a:r>
              <a:rPr lang="cs-CZ" sz="1600" dirty="0"/>
              <a:t> </a:t>
            </a:r>
            <a:r>
              <a:rPr lang="cs-CZ" sz="1600" dirty="0" err="1"/>
              <a:t>Morellon</a:t>
            </a:r>
            <a:r>
              <a:rPr lang="cs-CZ" sz="1600" dirty="0"/>
              <a:t> de La </a:t>
            </a:r>
            <a:r>
              <a:rPr lang="cs-CZ" sz="1600" dirty="0" err="1"/>
              <a:t>Cave</a:t>
            </a:r>
            <a:r>
              <a:rPr lang="cs-CZ" sz="1600" dirty="0"/>
              <a:t> (</a:t>
            </a:r>
            <a:r>
              <a:rPr lang="cs-CZ" sz="1600" dirty="0" err="1"/>
              <a:t>active</a:t>
            </a:r>
            <a:r>
              <a:rPr lang="cs-CZ" sz="1600" dirty="0"/>
              <a:t> 18th </a:t>
            </a:r>
            <a:r>
              <a:rPr lang="cs-CZ" sz="1600" dirty="0" err="1"/>
              <a:t>century</a:t>
            </a:r>
            <a:r>
              <a:rPr lang="cs-CZ" sz="1600" dirty="0"/>
              <a:t>) – (</a:t>
            </a:r>
            <a:r>
              <a:rPr lang="cs-CZ" sz="1600" dirty="0" err="1"/>
              <a:t>Old</a:t>
            </a:r>
            <a:r>
              <a:rPr lang="cs-CZ" sz="1600" dirty="0"/>
              <a:t> image: </a:t>
            </a:r>
            <a:r>
              <a:rPr lang="cs-CZ" sz="1600" dirty="0" err="1"/>
              <a:t>Taken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en.wikipedia</a:t>
            </a:r>
            <a:r>
              <a:rPr lang="cs-CZ" sz="1600" dirty="0"/>
              <a:t>).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commons.wikimedia.org/wiki/</a:t>
            </a:r>
            <a:r>
              <a:rPr lang="cs-CZ" sz="1600" dirty="0" err="1" smtClean="0">
                <a:hlinkClick r:id="rId3"/>
              </a:rPr>
              <a:t>File:Vivaldi.jpg#mediaviewer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Soubor:Vivaldi.jpg</a:t>
            </a:r>
            <a:r>
              <a:rPr lang="cs-CZ" sz="1600" dirty="0" smtClean="0"/>
              <a:t>; 20. 5. 2014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Maler</a:t>
            </a:r>
            <a:r>
              <a:rPr lang="cs-CZ" sz="1600" dirty="0"/>
              <a:t> der </a:t>
            </a:r>
            <a:r>
              <a:rPr lang="cs-CZ" sz="1600" dirty="0" err="1"/>
              <a:t>Grabkammer</a:t>
            </a:r>
            <a:r>
              <a:rPr lang="cs-CZ" sz="1600" dirty="0"/>
              <a:t> des </a:t>
            </a:r>
            <a:r>
              <a:rPr lang="cs-CZ" sz="1600" dirty="0" err="1"/>
              <a:t>Nacht</a:t>
            </a:r>
            <a:r>
              <a:rPr lang="cs-CZ" sz="1600" dirty="0"/>
              <a:t> 004“ od </a:t>
            </a:r>
            <a:r>
              <a:rPr lang="cs-CZ" sz="1600" dirty="0" err="1"/>
              <a:t>Maler</a:t>
            </a:r>
            <a:r>
              <a:rPr lang="cs-CZ" sz="1600" dirty="0"/>
              <a:t> der </a:t>
            </a:r>
            <a:r>
              <a:rPr lang="cs-CZ" sz="1600" dirty="0" err="1"/>
              <a:t>Grabkammer</a:t>
            </a:r>
            <a:r>
              <a:rPr lang="cs-CZ" sz="1600" dirty="0"/>
              <a:t> des </a:t>
            </a:r>
            <a:r>
              <a:rPr lang="cs-CZ" sz="1600" dirty="0" err="1"/>
              <a:t>Nacht</a:t>
            </a:r>
            <a:r>
              <a:rPr lang="cs-CZ" sz="1600" dirty="0"/>
              <a:t> –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Yorck</a:t>
            </a:r>
            <a:r>
              <a:rPr lang="cs-CZ" sz="1600" dirty="0"/>
              <a:t> Project: 10.000 </a:t>
            </a:r>
            <a:r>
              <a:rPr lang="cs-CZ" sz="1600" dirty="0" err="1"/>
              <a:t>Meisterwerke</a:t>
            </a:r>
            <a:r>
              <a:rPr lang="cs-CZ" sz="1600" dirty="0"/>
              <a:t> der </a:t>
            </a:r>
            <a:r>
              <a:rPr lang="cs-CZ" sz="1600" dirty="0" err="1"/>
              <a:t>Malerei</a:t>
            </a:r>
            <a:r>
              <a:rPr lang="cs-CZ" sz="1600" dirty="0"/>
              <a:t>. DVD-ROM, 2002. ISBN 3936122202. </a:t>
            </a:r>
            <a:r>
              <a:rPr lang="cs-CZ" sz="1600" dirty="0" err="1"/>
              <a:t>Distributed</a:t>
            </a:r>
            <a:r>
              <a:rPr lang="cs-CZ" sz="1600" dirty="0"/>
              <a:t> by DIRECTMEDIA </a:t>
            </a:r>
            <a:r>
              <a:rPr lang="cs-CZ" sz="1600" dirty="0" err="1"/>
              <a:t>Publishing</a:t>
            </a:r>
            <a:r>
              <a:rPr lang="cs-CZ" sz="1600" dirty="0"/>
              <a:t> </a:t>
            </a:r>
            <a:r>
              <a:rPr lang="cs-CZ" sz="1600" dirty="0" err="1"/>
              <a:t>GmbH</a:t>
            </a:r>
            <a:r>
              <a:rPr lang="cs-CZ" sz="1600" dirty="0"/>
              <a:t>..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commons.wikimedia.org/wiki/File:Maler_der_Grabkammer_des_Nacht_004.jpg#mediaviewer/Soubor:Maler_der_Grabkammer_des_Nacht_004.jpg</a:t>
            </a:r>
            <a:r>
              <a:rPr lang="cs-CZ" sz="1600" dirty="0" smtClean="0"/>
              <a:t>; 20. 5. 2014</a:t>
            </a:r>
          </a:p>
          <a:p>
            <a:pPr marL="395478" indent="-285750"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1038</TotalTime>
  <Words>501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Sousedství</vt:lpstr>
      <vt:lpstr>Prezentace aplikace PowerPoint</vt:lpstr>
      <vt:lpstr>Duchovní a světská hudba</vt:lpstr>
      <vt:lpstr>Duchovní a světská hudba</vt:lpstr>
      <vt:lpstr>Duchovní a světská hudba</vt:lpstr>
      <vt:lpstr>Duchovní a světská hudba</vt:lpstr>
      <vt:lpstr>Duchovní a světská hudba</vt:lpstr>
      <vt:lpstr>Duchovní a světská hudba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251</cp:revision>
  <dcterms:created xsi:type="dcterms:W3CDTF">2013-09-12T16:15:38Z</dcterms:created>
  <dcterms:modified xsi:type="dcterms:W3CDTF">2014-07-30T15:05:48Z</dcterms:modified>
</cp:coreProperties>
</file>