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58" r:id="rId11"/>
    <p:sldId id="28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Pavel_Krizkovsky_1885.jpg" TargetMode="External"/><Relationship Id="rId2" Type="http://schemas.openxmlformats.org/officeDocument/2006/relationships/hyperlink" Target="http://commons.wikimedia.org/wiki/File:Jan_Vil%C3%ADmek_-_Franti%C5%A1ek_%C5%A0kroup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ZFibich.jpg" TargetMode="External"/><Relationship Id="rId5" Type="http://schemas.openxmlformats.org/officeDocument/2006/relationships/hyperlink" Target="http://commons.wikimedia.org/wiki/File:Dvorak1.jpg" TargetMode="External"/><Relationship Id="rId4" Type="http://schemas.openxmlformats.org/officeDocument/2006/relationships/hyperlink" Target="http://commons.wikimedia.org/wiki/File:Bedrich_Smetana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0Z0lCJMU0I" TargetMode="External"/><Relationship Id="rId2" Type="http://schemas.openxmlformats.org/officeDocument/2006/relationships/hyperlink" Target="https://www.youtube.com/watch?v=LgAq9gLXux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s.wikipedia.org/wiki/%C4%8Cesk%C3%A1_filharmonie" TargetMode="External"/><Relationship Id="rId4" Type="http://schemas.openxmlformats.org/officeDocument/2006/relationships/hyperlink" Target="http://cs.wikipedia.org/wiki/N%C3%A1rodn%C3%AD_divadlo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youtube.com/watch?v=LgAq9gLXux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://www.youtube.com/watch?v=G0Z0lCJMU0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%C4%8Cesk%C3%A1_filharmonie" TargetMode="External"/><Relationship Id="rId2" Type="http://schemas.openxmlformats.org/officeDocument/2006/relationships/hyperlink" Target="http://cs.wikipedia.org/wiki/N%C3%A1rodn%C3%AD_divadl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835696" y="1556792"/>
            <a:ext cx="547260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ZŠ a MŠ Brno, Křenová 21</a:t>
            </a:r>
          </a:p>
          <a:p>
            <a:pPr algn="ctr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CZ.1.07/1.4.00/21.3691, Dobrá šance pro děti</a:t>
            </a:r>
          </a:p>
          <a:p>
            <a:pPr algn="ctr"/>
            <a:endParaRPr lang="cs-CZ" dirty="0" smtClean="0"/>
          </a:p>
        </p:txBody>
      </p:sp>
      <p:sp>
        <p:nvSpPr>
          <p:cNvPr id="9" name="Obdélník 8"/>
          <p:cNvSpPr/>
          <p:nvPr/>
        </p:nvSpPr>
        <p:spPr>
          <a:xfrm>
            <a:off x="1979712" y="5747126"/>
            <a:ext cx="53285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Tento materiál byl vytvořen v rámci projektu</a:t>
            </a:r>
          </a:p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Inovace ve vzdělávání na naší škole</a:t>
            </a:r>
          </a:p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rámci OP Vzdělávání pro konkurenceschopnost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143" y="70892"/>
            <a:ext cx="6081713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1247379" y="2291883"/>
            <a:ext cx="664923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Vzdělávací oblast: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Umění a kultura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Předmět: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Hudební výchova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Název: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Český hudební romantismus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Označení: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VY_32_Inovace_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Li03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Mgr. Zdeněk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Lichtneger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Ověřeno (datum, třída, vyučující): </a:t>
            </a:r>
            <a:br>
              <a:rPr lang="cs-C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18. 3.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2014,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A, Mgr. Zdeněk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Lichtneger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Stručná anotace: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Určeno žákům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ročníku.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Vymezení pojmu český hudební romantismus. Seznámení se s významnými hudebními skladateli českého romantismu (život, tvorba).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Pomůcky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Počítač připojený k internetu, projektor.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cs-CZ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Zdroje: </a:t>
            </a:r>
            <a:endParaRPr lang="cs-CZ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395536" y="836712"/>
            <a:ext cx="8291264" cy="5760640"/>
          </a:xfrm>
        </p:spPr>
        <p:txBody>
          <a:bodyPr>
            <a:normAutofit fontScale="92500"/>
          </a:bodyPr>
          <a:lstStyle/>
          <a:p>
            <a:pPr marL="395478" indent="-285750">
              <a:buFontTx/>
              <a:buChar char="-"/>
            </a:pPr>
            <a:r>
              <a:rPr lang="cs-CZ" sz="1600" dirty="0" smtClean="0"/>
              <a:t>CHARALAMBIDIS</a:t>
            </a:r>
            <a:r>
              <a:rPr lang="cs-CZ" sz="1600" dirty="0"/>
              <a:t>, Alexandros. </a:t>
            </a:r>
            <a:r>
              <a:rPr lang="cs-CZ" sz="1600" i="1" dirty="0"/>
              <a:t>Hudební výchova pro </a:t>
            </a:r>
            <a:r>
              <a:rPr lang="cs-CZ" sz="1600" i="1" dirty="0" smtClean="0"/>
              <a:t>9. </a:t>
            </a:r>
            <a:r>
              <a:rPr lang="cs-CZ" sz="1600" i="1" dirty="0"/>
              <a:t>ročník základní školy</a:t>
            </a:r>
            <a:r>
              <a:rPr lang="cs-CZ" sz="1600" dirty="0"/>
              <a:t>. 1. vyd. Praha: SPN - pedagogické nakladatelství, 2002, </a:t>
            </a:r>
            <a:r>
              <a:rPr lang="cs-CZ" sz="1600" dirty="0" smtClean="0"/>
              <a:t>128 </a:t>
            </a:r>
            <a:r>
              <a:rPr lang="cs-CZ" sz="1600" dirty="0"/>
              <a:t>s. ISBN </a:t>
            </a:r>
            <a:r>
              <a:rPr lang="cs-CZ" sz="1600" dirty="0" smtClean="0"/>
              <a:t>80-7235-012-9</a:t>
            </a:r>
            <a:r>
              <a:rPr lang="cs-CZ" sz="1600" dirty="0" smtClean="0"/>
              <a:t>.</a:t>
            </a:r>
          </a:p>
          <a:p>
            <a:pPr marL="395478" indent="-285750">
              <a:buFontTx/>
              <a:buChar char="-"/>
            </a:pPr>
            <a:r>
              <a:rPr lang="cs-CZ" sz="1600" dirty="0"/>
              <a:t>„Jan Vilímek - František Škroup“ od Jan Vilímek – České album, sbírka podobizen předních českých velikánů, mužů i žen práce, kteří život svůj zasvětili povznesení národa svého. Str. 17. (dostupné online). Licencováno pod Public </a:t>
            </a:r>
            <a:r>
              <a:rPr lang="cs-CZ" sz="1600" dirty="0" err="1"/>
              <a:t>domain</a:t>
            </a:r>
            <a:r>
              <a:rPr lang="cs-CZ" sz="1600" dirty="0"/>
              <a:t> via </a:t>
            </a:r>
            <a:r>
              <a:rPr lang="cs-CZ" sz="1600" dirty="0" err="1"/>
              <a:t>Wikimedia</a:t>
            </a:r>
            <a:r>
              <a:rPr lang="cs-CZ" sz="1600" dirty="0"/>
              <a:t> </a:t>
            </a:r>
            <a:r>
              <a:rPr lang="cs-CZ" sz="1600" dirty="0" err="1"/>
              <a:t>Commons</a:t>
            </a:r>
            <a:r>
              <a:rPr lang="cs-CZ" sz="1600" dirty="0"/>
              <a:t> - </a:t>
            </a:r>
            <a:r>
              <a:rPr lang="cs-CZ" sz="1600" dirty="0">
                <a:hlinkClick r:id="rId2"/>
              </a:rPr>
              <a:t>http://commons.wikimedia.org/wiki/File:Jan_Vil%C3%ADmek_-_Franti%C5%A1ek_%C5%A0kroup.jpg#mediaviewer/Soubor:Jan_Vil%C3%ADmek_-_Franti%C5%A1ek_%</a:t>
            </a:r>
            <a:r>
              <a:rPr lang="cs-CZ" sz="1600" dirty="0" smtClean="0">
                <a:hlinkClick r:id="rId2"/>
              </a:rPr>
              <a:t>C5%A0kroup.jpg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/>
              <a:t>„Pavel </a:t>
            </a:r>
            <a:r>
              <a:rPr lang="cs-CZ" sz="1600" dirty="0" err="1"/>
              <a:t>Krizkovsky</a:t>
            </a:r>
            <a:r>
              <a:rPr lang="cs-CZ" sz="1600" dirty="0"/>
              <a:t> 1885“ od Jan Vilímek – Zlatá Praha, roč. 1885, č. 25, </a:t>
            </a:r>
            <a:r>
              <a:rPr lang="cs-CZ" sz="1600" dirty="0" err="1"/>
              <a:t>digitized</a:t>
            </a:r>
            <a:r>
              <a:rPr lang="cs-CZ" sz="1600" dirty="0"/>
              <a:t> by Czech </a:t>
            </a:r>
            <a:r>
              <a:rPr lang="cs-CZ" sz="1600" dirty="0" err="1"/>
              <a:t>Academy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Sciences</a:t>
            </a:r>
            <a:r>
              <a:rPr lang="cs-CZ" sz="1600" dirty="0"/>
              <a:t>. Licencováno pod Public </a:t>
            </a:r>
            <a:r>
              <a:rPr lang="cs-CZ" sz="1600" dirty="0" err="1"/>
              <a:t>domain</a:t>
            </a:r>
            <a:r>
              <a:rPr lang="cs-CZ" sz="1600" dirty="0"/>
              <a:t> via </a:t>
            </a:r>
            <a:r>
              <a:rPr lang="cs-CZ" sz="1600" dirty="0" err="1"/>
              <a:t>Wikimedia</a:t>
            </a:r>
            <a:r>
              <a:rPr lang="cs-CZ" sz="1600" dirty="0"/>
              <a:t> </a:t>
            </a:r>
            <a:r>
              <a:rPr lang="cs-CZ" sz="1600" dirty="0" err="1"/>
              <a:t>Commons</a:t>
            </a:r>
            <a:r>
              <a:rPr lang="cs-CZ" sz="1600" dirty="0"/>
              <a:t> - </a:t>
            </a:r>
            <a:r>
              <a:rPr lang="cs-CZ" sz="1600" dirty="0">
                <a:hlinkClick r:id="rId3"/>
              </a:rPr>
              <a:t>http://</a:t>
            </a:r>
            <a:r>
              <a:rPr lang="cs-CZ" sz="1600" dirty="0" smtClean="0">
                <a:hlinkClick r:id="rId3"/>
              </a:rPr>
              <a:t>commons.wikimedia.org/wiki/File:Pavel_Krizkovsky_1885.jpg#mediaviewer/Soubor:Pavel_Krizkovsky_1885.jpg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/>
              <a:t>„</a:t>
            </a:r>
            <a:r>
              <a:rPr lang="cs-CZ" sz="1600" dirty="0" err="1"/>
              <a:t>Bedrich</a:t>
            </a:r>
            <a:r>
              <a:rPr lang="cs-CZ" sz="1600" dirty="0"/>
              <a:t> Smetana“ od neznámý – </a:t>
            </a:r>
            <a:r>
              <a:rPr lang="cs-CZ" sz="1600" dirty="0" err="1"/>
              <a:t>Encyclopedia</a:t>
            </a:r>
            <a:r>
              <a:rPr lang="cs-CZ" sz="1600" dirty="0"/>
              <a:t> </a:t>
            </a:r>
            <a:r>
              <a:rPr lang="cs-CZ" sz="1600" dirty="0" err="1"/>
              <a:t>Britannica</a:t>
            </a:r>
            <a:r>
              <a:rPr lang="cs-CZ" sz="1600" dirty="0"/>
              <a:t> - </a:t>
            </a:r>
            <a:r>
              <a:rPr lang="cs-CZ" sz="1600" dirty="0" err="1"/>
              <a:t>first</a:t>
            </a:r>
            <a:r>
              <a:rPr lang="cs-CZ" sz="1600" dirty="0"/>
              <a:t> </a:t>
            </a:r>
            <a:r>
              <a:rPr lang="cs-CZ" sz="1600" dirty="0" err="1"/>
              <a:t>published</a:t>
            </a:r>
            <a:r>
              <a:rPr lang="cs-CZ" sz="1600" dirty="0"/>
              <a:t> in Arthur </a:t>
            </a:r>
            <a:r>
              <a:rPr lang="cs-CZ" sz="1600" dirty="0" err="1"/>
              <a:t>Elson</a:t>
            </a:r>
            <a:r>
              <a:rPr lang="cs-CZ" sz="1600" dirty="0"/>
              <a:t>: </a:t>
            </a:r>
            <a:r>
              <a:rPr lang="cs-CZ" sz="1600" dirty="0" err="1"/>
              <a:t>Modern</a:t>
            </a:r>
            <a:r>
              <a:rPr lang="cs-CZ" sz="1600" dirty="0"/>
              <a:t> </a:t>
            </a:r>
            <a:r>
              <a:rPr lang="cs-CZ" sz="1600" dirty="0" err="1"/>
              <a:t>Composers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Europe</a:t>
            </a:r>
            <a:r>
              <a:rPr lang="cs-CZ" sz="1600" dirty="0"/>
              <a:t> L.C. </a:t>
            </a:r>
            <a:r>
              <a:rPr lang="cs-CZ" sz="1600" dirty="0" err="1"/>
              <a:t>Page</a:t>
            </a:r>
            <a:r>
              <a:rPr lang="cs-CZ" sz="1600" dirty="0"/>
              <a:t> &amp; Co 1904 (</a:t>
            </a:r>
            <a:r>
              <a:rPr lang="cs-CZ" sz="1600" dirty="0" err="1"/>
              <a:t>facing</a:t>
            </a:r>
            <a:r>
              <a:rPr lang="cs-CZ" sz="1600" dirty="0"/>
              <a:t> </a:t>
            </a:r>
            <a:r>
              <a:rPr lang="cs-CZ" sz="1600" dirty="0" err="1"/>
              <a:t>page</a:t>
            </a:r>
            <a:r>
              <a:rPr lang="cs-CZ" sz="1600" dirty="0"/>
              <a:t> 194). Licencováno pod Public </a:t>
            </a:r>
            <a:r>
              <a:rPr lang="cs-CZ" sz="1600" dirty="0" err="1"/>
              <a:t>domain</a:t>
            </a:r>
            <a:r>
              <a:rPr lang="cs-CZ" sz="1600" dirty="0"/>
              <a:t> via </a:t>
            </a:r>
            <a:r>
              <a:rPr lang="cs-CZ" sz="1600" dirty="0" err="1"/>
              <a:t>Wikimedia</a:t>
            </a:r>
            <a:r>
              <a:rPr lang="cs-CZ" sz="1600" dirty="0"/>
              <a:t> </a:t>
            </a:r>
            <a:r>
              <a:rPr lang="cs-CZ" sz="1600" dirty="0" err="1"/>
              <a:t>Commons</a:t>
            </a:r>
            <a:r>
              <a:rPr lang="cs-CZ" sz="1600" dirty="0"/>
              <a:t> - </a:t>
            </a:r>
            <a:r>
              <a:rPr lang="cs-CZ" sz="1600" dirty="0">
                <a:hlinkClick r:id="rId4"/>
              </a:rPr>
              <a:t>http://</a:t>
            </a:r>
            <a:r>
              <a:rPr lang="cs-CZ" sz="1600" dirty="0" smtClean="0">
                <a:hlinkClick r:id="rId4"/>
              </a:rPr>
              <a:t>commons.wikimedia.org/wiki/File:Bedrich_Smetana.jpg#mediaviewer/Soubor:Bedrich_Smetana.jpg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en-US" sz="1600" dirty="0"/>
              <a:t>„Dvorak1“. </a:t>
            </a:r>
            <a:r>
              <a:rPr lang="en-US" sz="1600" dirty="0" err="1"/>
              <a:t>Licencováno</a:t>
            </a:r>
            <a:r>
              <a:rPr lang="en-US" sz="1600" dirty="0"/>
              <a:t> pod Public domain via Wikimedia Commons - </a:t>
            </a:r>
            <a:r>
              <a:rPr lang="en-US" sz="1600" dirty="0">
                <a:hlinkClick r:id="rId5"/>
              </a:rPr>
              <a:t>http://</a:t>
            </a:r>
            <a:r>
              <a:rPr lang="en-US" sz="1600" dirty="0" smtClean="0">
                <a:hlinkClick r:id="rId5"/>
              </a:rPr>
              <a:t>commons.wikimedia.org/wiki/File:Dvorak1.jpg#mediaviewer/Soubor:Dvorak1.jpg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en-US" sz="1600" dirty="0"/>
              <a:t>„</a:t>
            </a:r>
            <a:r>
              <a:rPr lang="en-US" sz="1600" dirty="0" err="1"/>
              <a:t>ZFibich</a:t>
            </a:r>
            <a:r>
              <a:rPr lang="en-US" sz="1600" dirty="0"/>
              <a:t>“. </a:t>
            </a:r>
            <a:r>
              <a:rPr lang="en-US" sz="1600" dirty="0" err="1"/>
              <a:t>Licencováno</a:t>
            </a:r>
            <a:r>
              <a:rPr lang="en-US" sz="1600" dirty="0"/>
              <a:t> pod Public domain via Wikimedia Commons - </a:t>
            </a:r>
            <a:r>
              <a:rPr lang="en-US" sz="1600" dirty="0">
                <a:hlinkClick r:id="rId6"/>
              </a:rPr>
              <a:t>http://</a:t>
            </a:r>
            <a:r>
              <a:rPr lang="en-US" sz="1600" dirty="0" smtClean="0">
                <a:hlinkClick r:id="rId6"/>
              </a:rPr>
              <a:t>commons.wikimedia.org/wiki/File:ZFibich.jpg#mediaviewer/Soubor:ZFibich.jpg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endParaRPr lang="cs-CZ" sz="1600" dirty="0"/>
          </a:p>
          <a:p>
            <a:pPr marL="109728" indent="0">
              <a:buNone/>
            </a:pPr>
            <a:endParaRPr lang="cs-CZ" sz="1600" dirty="0"/>
          </a:p>
          <a:p>
            <a:pPr>
              <a:buNone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395536" y="836712"/>
            <a:ext cx="8291264" cy="5760640"/>
          </a:xfrm>
        </p:spPr>
        <p:txBody>
          <a:bodyPr>
            <a:normAutofit/>
          </a:bodyPr>
          <a:lstStyle/>
          <a:p>
            <a:pPr marL="395478" indent="-285750">
              <a:buFontTx/>
              <a:buChar char="-"/>
            </a:pPr>
            <a:r>
              <a:rPr lang="cs-CZ" sz="1500" dirty="0"/>
              <a:t>Antonín Dvořák symfonie 9 Z nového světa - </a:t>
            </a:r>
            <a:r>
              <a:rPr lang="cs-CZ" sz="1500" dirty="0" err="1"/>
              <a:t>Dvorak</a:t>
            </a:r>
            <a:r>
              <a:rPr lang="cs-CZ" sz="1500" dirty="0"/>
              <a:t> </a:t>
            </a:r>
            <a:r>
              <a:rPr lang="cs-CZ" sz="1500" dirty="0" err="1"/>
              <a:t>sym</a:t>
            </a:r>
            <a:r>
              <a:rPr lang="cs-CZ" sz="1500" dirty="0"/>
              <a:t>. n. 9 New </a:t>
            </a:r>
            <a:r>
              <a:rPr lang="cs-CZ" sz="1500" dirty="0" err="1"/>
              <a:t>World</a:t>
            </a:r>
            <a:r>
              <a:rPr lang="cs-CZ" sz="1500" dirty="0"/>
              <a:t>, </a:t>
            </a:r>
            <a:r>
              <a:rPr lang="cs-CZ" sz="1500" dirty="0">
                <a:hlinkClick r:id="rId2"/>
              </a:rPr>
              <a:t>https://</a:t>
            </a:r>
            <a:r>
              <a:rPr lang="cs-CZ" sz="1500" dirty="0">
                <a:hlinkClick r:id="rId2"/>
              </a:rPr>
              <a:t>www.youtube.com/watch?v=LgAq9gLXuxE</a:t>
            </a:r>
            <a:endParaRPr lang="cs-CZ" sz="1500" dirty="0"/>
          </a:p>
          <a:p>
            <a:pPr marL="395478" indent="-285750">
              <a:buFontTx/>
              <a:buChar char="-"/>
            </a:pPr>
            <a:r>
              <a:rPr lang="cs-CZ" sz="1500" dirty="0"/>
              <a:t>Zdenek Fibich, Poem.wmv, </a:t>
            </a:r>
            <a:r>
              <a:rPr lang="cs-CZ" sz="1500" dirty="0">
                <a:hlinkClick r:id="rId3"/>
              </a:rPr>
              <a:t>https://</a:t>
            </a:r>
            <a:r>
              <a:rPr lang="cs-CZ" sz="1500" dirty="0">
                <a:hlinkClick r:id="rId3"/>
              </a:rPr>
              <a:t>www.youtube.com/watch?v=G0Z0lCJMU0I</a:t>
            </a:r>
            <a:endParaRPr lang="cs-CZ" sz="1500" dirty="0"/>
          </a:p>
          <a:p>
            <a:pPr marL="395478" indent="-285750">
              <a:buFontTx/>
              <a:buChar char="-"/>
            </a:pPr>
            <a:r>
              <a:rPr lang="cs-CZ" sz="1500" dirty="0"/>
              <a:t>Národní divadlo, </a:t>
            </a:r>
            <a:r>
              <a:rPr lang="cs-CZ" sz="1500" dirty="0">
                <a:hlinkClick r:id="rId4"/>
              </a:rPr>
              <a:t>http://</a:t>
            </a:r>
            <a:r>
              <a:rPr lang="cs-CZ" sz="1500" dirty="0">
                <a:hlinkClick r:id="rId4"/>
              </a:rPr>
              <a:t>cs.wikipedia.org/wiki/N%C3%A1rodn%C3%AD_divadlo</a:t>
            </a:r>
            <a:endParaRPr lang="cs-CZ" sz="1500" dirty="0"/>
          </a:p>
          <a:p>
            <a:pPr marL="395478" indent="-285750">
              <a:buFontTx/>
              <a:buChar char="-"/>
            </a:pPr>
            <a:r>
              <a:rPr lang="cs-CZ" sz="1500" dirty="0"/>
              <a:t>Česká filharmonie, </a:t>
            </a:r>
            <a:r>
              <a:rPr lang="cs-CZ" sz="1500" dirty="0">
                <a:hlinkClick r:id="rId5"/>
              </a:rPr>
              <a:t>http://cs.wikipedia.org/wiki/%</a:t>
            </a:r>
            <a:r>
              <a:rPr lang="cs-CZ" sz="1500" dirty="0">
                <a:hlinkClick r:id="rId5"/>
              </a:rPr>
              <a:t>C4%8Cesk%C3%A1_filharmonie</a:t>
            </a:r>
            <a:endParaRPr lang="cs-CZ" sz="1500" dirty="0"/>
          </a:p>
          <a:p>
            <a:pPr marL="395478" indent="-285750">
              <a:buFontTx/>
              <a:buChar char="-"/>
            </a:pPr>
            <a:endParaRPr lang="cs-CZ" sz="1500" dirty="0"/>
          </a:p>
          <a:p>
            <a:pPr marL="395478" indent="-285750">
              <a:buFontTx/>
              <a:buChar char="-"/>
            </a:pPr>
            <a:endParaRPr lang="cs-CZ" sz="1500" dirty="0"/>
          </a:p>
          <a:p>
            <a:pPr>
              <a:buNone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98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ČESKÝ HUDEBNÍ ROMANTISMUS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467544" y="1124744"/>
            <a:ext cx="8424936" cy="532859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cs-CZ" dirty="0" smtClean="0"/>
              <a:t>Takto vypadala výuka hudební výchovy v minulosti…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Co vidíte na obrázku? Jak na vás působí?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051466"/>
            <a:ext cx="6192688" cy="4644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79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ČESKÝ HUDEBNÍ ROMANTISMUS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467544" y="1124744"/>
            <a:ext cx="8424936" cy="532859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cs-CZ" dirty="0" smtClean="0"/>
              <a:t>Jde o období celého 19. století.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Romantismus přinesl do umění uvolnění strnulých norem předchozího klasicismu.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Kladl důraz na individualitu,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znamenal nástup citovosti,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fantazie.</a:t>
            </a:r>
          </a:p>
          <a:p>
            <a:pPr>
              <a:buFont typeface="Wingdings" pitchFamily="2" charset="2"/>
              <a:buChar char="ü"/>
            </a:pPr>
            <a:endParaRPr lang="cs-CZ" dirty="0"/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Cílem bylo: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oživení českého jazyka,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české kultury,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státní svéprávnosti.</a:t>
            </a:r>
          </a:p>
        </p:txBody>
      </p:sp>
    </p:spTree>
    <p:extLst>
      <p:ext uri="{BB962C8B-B14F-4D97-AF65-F5344CB8AC3E}">
        <p14:creationId xmlns:p14="http://schemas.microsoft.com/office/powerpoint/2010/main" val="281421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ČESKÝ HUDEBNÍ ROMANTISMUS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467544" y="1124744"/>
            <a:ext cx="8424936" cy="532859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b="1" u="sng" dirty="0" smtClean="0"/>
              <a:t>FRANTIŠEK ŠKROUP (1801 – 1862)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 První zpěvohra (opera) </a:t>
            </a:r>
            <a:r>
              <a:rPr lang="cs-CZ" b="1" dirty="0" smtClean="0"/>
              <a:t>Dráteník</a:t>
            </a:r>
            <a:r>
              <a:rPr lang="cs-CZ" dirty="0" smtClean="0"/>
              <a:t> z roku 1826.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 Byl autorem scénické hudby k Tylově hře </a:t>
            </a:r>
            <a:r>
              <a:rPr lang="cs-CZ" b="1" dirty="0" smtClean="0"/>
              <a:t>Fidlovačka</a:t>
            </a:r>
            <a:r>
              <a:rPr lang="cs-CZ" dirty="0" smtClean="0"/>
              <a:t>, v níž poprvé zazněla píseň Kde domov můj.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 </a:t>
            </a:r>
            <a:r>
              <a:rPr lang="cs-CZ" dirty="0" smtClean="0"/>
              <a:t>Ta se stala v roce 1918 součástí státní hymny!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266369"/>
            <a:ext cx="2915816" cy="356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77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ČESKÝ HUDEBNÍ ROMANTISMUS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467544" y="1124744"/>
            <a:ext cx="8424936" cy="53285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V 19. století vznikaly stovky </a:t>
            </a:r>
            <a:r>
              <a:rPr lang="cs-CZ" b="1" dirty="0" smtClean="0"/>
              <a:t>pěveckých sborů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Velmi často měly název </a:t>
            </a:r>
            <a:r>
              <a:rPr lang="cs-CZ" b="1" dirty="0" smtClean="0"/>
              <a:t>Hlahol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Zaměřovaly se na národně zaměřený repertoár.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Významné skladby pro ně psal moravský kněz</a:t>
            </a:r>
            <a:br>
              <a:rPr lang="cs-CZ" dirty="0" smtClean="0"/>
            </a:br>
            <a:r>
              <a:rPr lang="cs-CZ" dirty="0" smtClean="0"/>
              <a:t>   </a:t>
            </a:r>
            <a:r>
              <a:rPr lang="cs-CZ" b="1" dirty="0" smtClean="0"/>
              <a:t>Pavel Křížkovský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Velmi často šlo o úpravu českých lidových písní.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762" y="3624748"/>
            <a:ext cx="2428238" cy="3233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96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ČESKÝ HUDEBNÍ ROMANTISMUS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467544" y="1124744"/>
            <a:ext cx="8424936" cy="5328592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cs-CZ" b="1" u="sng" dirty="0" smtClean="0"/>
              <a:t>BEDŘICH SMETANA (1824 – 1884)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Patří k nejvýznamnějším skladatelům 19. století.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Bývá nazýván zakladatelem české moderní hudby.</a:t>
            </a:r>
            <a:endParaRPr lang="cs-CZ" b="1" dirty="0" smtClean="0"/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 Začínal jako klavírista, učitel, dirigent, později byl</a:t>
            </a:r>
            <a:br>
              <a:rPr lang="cs-CZ" dirty="0" smtClean="0"/>
            </a:br>
            <a:r>
              <a:rPr lang="cs-CZ" dirty="0" smtClean="0"/>
              <a:t>kapelníkem opery Prozatímního divadla.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Na konci života ohluchl (Následky zranění, které utrpěl v dětství). Přesto dokázal stále tvořit!</a:t>
            </a:r>
          </a:p>
          <a:p>
            <a:pPr marL="45720" indent="0">
              <a:buNone/>
            </a:pPr>
            <a:r>
              <a:rPr lang="cs-CZ" b="1" dirty="0" smtClean="0"/>
              <a:t>Opery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Prodaná nevěsta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Dalibor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Libuše</a:t>
            </a:r>
            <a:endParaRPr lang="cs-CZ" dirty="0"/>
          </a:p>
          <a:p>
            <a:pPr marL="45720" indent="0">
              <a:buNone/>
            </a:pPr>
            <a:endParaRPr lang="cs-CZ" b="1" dirty="0" smtClean="0"/>
          </a:p>
          <a:p>
            <a:pPr marL="45720" indent="0">
              <a:buNone/>
            </a:pPr>
            <a:r>
              <a:rPr lang="cs-CZ" b="1" dirty="0" smtClean="0"/>
              <a:t>Cyklus </a:t>
            </a:r>
            <a:r>
              <a:rPr lang="cs-CZ" b="1" dirty="0" smtClean="0"/>
              <a:t>symfonických básní Má vlast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Vyšehrad, Vltava, Šárka, Z českých luhů a hájů, Tábor, Blaník.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356992"/>
            <a:ext cx="2109691" cy="246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27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ČESKÝ HUDEBNÍ ROMANTISMUS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467544" y="1124744"/>
            <a:ext cx="8424936" cy="532859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b="1" u="sng" dirty="0" smtClean="0"/>
              <a:t>ANTONÍN DVOŘÁK (1841 – 1904)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Rozšířil slávu české hudby do celého světa. Stal se našim nejproslulejším umělcem!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Svá díla dirigoval v Rusku, Německu, Anglii.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 Byl ředitelem konzervatoře v New Yorku.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b="1" i="1" dirty="0" smtClean="0"/>
          </a:p>
          <a:p>
            <a:pPr marL="45720" indent="0">
              <a:buNone/>
            </a:pPr>
            <a:endParaRPr lang="cs-CZ" b="1" i="1" dirty="0"/>
          </a:p>
          <a:p>
            <a:pPr marL="45720" indent="0">
              <a:buNone/>
            </a:pPr>
            <a:endParaRPr lang="cs-CZ" b="1" i="1" dirty="0" smtClean="0"/>
          </a:p>
          <a:p>
            <a:pPr marL="45720" indent="0">
              <a:buNone/>
            </a:pPr>
            <a:r>
              <a:rPr lang="cs-CZ" b="1" i="1" dirty="0" smtClean="0"/>
              <a:t>Dílo</a:t>
            </a:r>
            <a:r>
              <a:rPr lang="cs-CZ" b="1" i="1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opera Rusalka, Slovanské tance;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symfonie </a:t>
            </a:r>
            <a:r>
              <a:rPr lang="cs-CZ" dirty="0" smtClean="0">
                <a:hlinkClick r:id="rId2"/>
              </a:rPr>
              <a:t>Z Nového světa</a:t>
            </a:r>
            <a:r>
              <a:rPr lang="cs-CZ" dirty="0" smtClean="0"/>
              <a:t> (byla napsána při pobytu v Americe).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276872"/>
            <a:ext cx="2092811" cy="3292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40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ČESKÝ HUDEBNÍ ROMANTISMUS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467544" y="1124744"/>
            <a:ext cx="8424936" cy="532859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b="1" u="sng" dirty="0" smtClean="0"/>
              <a:t>ZDENĚK FIBICH (1850 – 1900)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 Smetanův žák.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Proslavil se skládáním scénických melodramů (činohra doprovázená hudbou, která rozvíjí a dotváří děj).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Z jeho díla se nejčastěji hraje </a:t>
            </a:r>
            <a:r>
              <a:rPr lang="cs-CZ" b="1" dirty="0" smtClean="0"/>
              <a:t>Poem</a:t>
            </a:r>
            <a:r>
              <a:rPr lang="cs-CZ" dirty="0" smtClean="0"/>
              <a:t> – hlavní melodie ze selanky </a:t>
            </a:r>
            <a:r>
              <a:rPr lang="cs-CZ" b="1" dirty="0" smtClean="0">
                <a:hlinkClick r:id="rId2"/>
              </a:rPr>
              <a:t>V podvečer</a:t>
            </a:r>
            <a:r>
              <a:rPr lang="cs-CZ" dirty="0" smtClean="0"/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550" y="3238500"/>
            <a:ext cx="2540000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68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ČESKÝ HUDEBNÍ ROMANTISMUS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467544" y="1124744"/>
            <a:ext cx="8424936" cy="532859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b="1" u="sng" dirty="0" smtClean="0"/>
              <a:t>Další významné události 19. století: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 V roce 1811 byla v Čechách založena konzervatoř.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Začalo se budovat </a:t>
            </a:r>
            <a:r>
              <a:rPr lang="cs-CZ" dirty="0" smtClean="0">
                <a:hlinkClick r:id="rId2"/>
              </a:rPr>
              <a:t>Národní divadlo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Pilně se sbíraly a studovaly české lidové písně.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V roce 1896 byl založen orchestr </a:t>
            </a:r>
            <a:r>
              <a:rPr lang="cs-CZ" dirty="0" smtClean="0">
                <a:hlinkClick r:id="rId3"/>
              </a:rPr>
              <a:t>Česká filharmonie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v"/>
            </a:pPr>
            <a:endParaRPr lang="cs-CZ" dirty="0"/>
          </a:p>
          <a:p>
            <a:pPr marL="45720" indent="0" algn="ctr">
              <a:buNone/>
            </a:pPr>
            <a:r>
              <a:rPr lang="cs-CZ" b="1" dirty="0" smtClean="0"/>
              <a:t>Česká hudba se tak postupně vřazovala</a:t>
            </a:r>
            <a:br>
              <a:rPr lang="cs-CZ" b="1" dirty="0" smtClean="0"/>
            </a:br>
            <a:r>
              <a:rPr lang="cs-CZ" b="1" dirty="0" smtClean="0"/>
              <a:t>do proudu světové hudby!</a:t>
            </a:r>
          </a:p>
        </p:txBody>
      </p:sp>
    </p:spTree>
    <p:extLst>
      <p:ext uri="{BB962C8B-B14F-4D97-AF65-F5344CB8AC3E}">
        <p14:creationId xmlns:p14="http://schemas.microsoft.com/office/powerpoint/2010/main" val="341532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538</TotalTime>
  <Words>657</Words>
  <Application>Microsoft Office PowerPoint</Application>
  <PresentationFormat>Předvádění na obrazovce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Aerodynamika</vt:lpstr>
      <vt:lpstr>Prezentace aplikace PowerPoint</vt:lpstr>
      <vt:lpstr>ČESKÝ HUDEBNÍ ROMANTISMUS</vt:lpstr>
      <vt:lpstr>ČESKÝ HUDEBNÍ ROMANTISMUS</vt:lpstr>
      <vt:lpstr>ČESKÝ HUDEBNÍ ROMANTISMUS</vt:lpstr>
      <vt:lpstr>ČESKÝ HUDEBNÍ ROMANTISMUS</vt:lpstr>
      <vt:lpstr>ČESKÝ HUDEBNÍ ROMANTISMUS</vt:lpstr>
      <vt:lpstr>ČESKÝ HUDEBNÍ ROMANTISMUS</vt:lpstr>
      <vt:lpstr>ČESKÝ HUDEBNÍ ROMANTISMUS</vt:lpstr>
      <vt:lpstr>ČESKÝ HUDEBNÍ ROMANTISMUS</vt:lpstr>
      <vt:lpstr>Zdroje: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Čenda</cp:lastModifiedBy>
  <cp:revision>155</cp:revision>
  <dcterms:created xsi:type="dcterms:W3CDTF">2013-09-12T16:15:38Z</dcterms:created>
  <dcterms:modified xsi:type="dcterms:W3CDTF">2014-08-06T12:56:59Z</dcterms:modified>
</cp:coreProperties>
</file>